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72" r:id="rId2"/>
    <p:sldId id="256" r:id="rId3"/>
    <p:sldId id="257" r:id="rId4"/>
    <p:sldId id="258" r:id="rId5"/>
    <p:sldId id="259" r:id="rId6"/>
    <p:sldId id="260" r:id="rId7"/>
    <p:sldId id="261" r:id="rId8"/>
    <p:sldId id="263" r:id="rId9"/>
    <p:sldId id="262" r:id="rId10"/>
    <p:sldId id="264" r:id="rId11"/>
    <p:sldId id="265" r:id="rId12"/>
    <p:sldId id="266" r:id="rId13"/>
    <p:sldId id="267" r:id="rId14"/>
    <p:sldId id="268" r:id="rId15"/>
    <p:sldId id="269" r:id="rId16"/>
    <p:sldId id="270" r:id="rId17"/>
    <p:sldId id="27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61B768C-DD91-4439-B4A9-8BE7E9852F9C}" type="datetimeFigureOut">
              <a:rPr lang="en-US" smtClean="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121D67E-91B5-469D-A92F-55B76A877ED0}"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B768C-DD91-4439-B4A9-8BE7E9852F9C}" type="datetimeFigureOut">
              <a:rPr lang="en-US" smtClean="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121D67E-91B5-469D-A92F-55B76A877ED0}"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1B768C-DD91-4439-B4A9-8BE7E9852F9C}" type="datetimeFigureOut">
              <a:rPr lang="en-US" smtClean="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121D67E-91B5-469D-A92F-55B76A877ED0}"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61B768C-DD91-4439-B4A9-8BE7E9852F9C}" type="datetimeFigureOut">
              <a:rPr lang="en-US" smtClean="0"/>
              <a:t>10/18/2021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121D67E-91B5-469D-A92F-55B76A877ED0}"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1B768C-DD91-4439-B4A9-8BE7E9852F9C}" type="datetimeFigureOut">
              <a:rPr lang="en-US" smtClean="0"/>
              <a:t>10/18/2021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121D67E-91B5-469D-A92F-55B76A877ED0}"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1B768C-DD91-4439-B4A9-8BE7E9852F9C}" type="datetimeFigureOut">
              <a:rPr lang="en-US" smtClean="0"/>
              <a:t>10/18/2021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121D67E-91B5-469D-A92F-55B76A877ED0}"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1B768C-DD91-4439-B4A9-8BE7E9852F9C}" type="datetimeFigureOut">
              <a:rPr lang="en-US" smtClean="0"/>
              <a:t>10/18/2021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121D67E-91B5-469D-A92F-55B76A877ED0}"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1B768C-DD91-4439-B4A9-8BE7E9852F9C}" type="datetimeFigureOut">
              <a:rPr lang="en-US" smtClean="0"/>
              <a:t>10/18/2021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121D67E-91B5-469D-A92F-55B76A877ED0}" type="slidenum">
              <a:rPr lang="en-US" smtClean="0"/>
              <a:t>‹#›</a:t>
            </a:fld>
            <a:endParaRPr lang="en-US" dirty="0"/>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61B768C-DD91-4439-B4A9-8BE7E9852F9C}" type="datetimeFigureOut">
              <a:rPr lang="en-US" smtClean="0"/>
              <a:t>10/18/2021</a:t>
            </a:fld>
            <a:endParaRPr lang="en-US" dirty="0"/>
          </a:p>
        </p:txBody>
      </p:sp>
      <p:sp>
        <p:nvSpPr>
          <p:cNvPr id="9" name="Slide Number Placeholder 8"/>
          <p:cNvSpPr>
            <a:spLocks noGrp="1"/>
          </p:cNvSpPr>
          <p:nvPr>
            <p:ph type="sldNum" sz="quarter" idx="11"/>
          </p:nvPr>
        </p:nvSpPr>
        <p:spPr/>
        <p:txBody>
          <a:bodyPr/>
          <a:lstStyle/>
          <a:p>
            <a:fld id="{E121D67E-91B5-469D-A92F-55B76A877ED0}" type="slidenum">
              <a:rPr lang="en-US" smtClean="0"/>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B768C-DD91-4439-B4A9-8BE7E9852F9C}" type="datetimeFigureOut">
              <a:rPr lang="en-US" smtClean="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121D67E-91B5-469D-A92F-55B76A877ED0}"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1B768C-DD91-4439-B4A9-8BE7E9852F9C}" type="datetimeFigureOut">
              <a:rPr lang="en-US" smtClean="0"/>
              <a:t>10/18/2021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121D67E-91B5-469D-A92F-55B76A877ED0}"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E121D67E-91B5-469D-A92F-55B76A877ED0}" type="slidenum">
              <a:rPr lang="en-US" smtClean="0"/>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961B768C-DD91-4439-B4A9-8BE7E9852F9C}" type="datetimeFigureOut">
              <a:rPr lang="en-US" smtClean="0"/>
              <a:t>10/18/2021</a:t>
            </a:fld>
            <a:endParaRPr lang="en-US" dirty="0"/>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lstStyle/>
          <a:p>
            <a:pPr marL="0" indent="0" algn="ctr">
              <a:buNone/>
            </a:pPr>
            <a:r>
              <a:rPr lang="en-US" dirty="0" smtClean="0"/>
              <a:t> </a:t>
            </a:r>
          </a:p>
          <a:p>
            <a:pPr marL="0" indent="0" algn="ctr">
              <a:buNone/>
            </a:pPr>
            <a:endParaRPr lang="en-US" dirty="0"/>
          </a:p>
          <a:p>
            <a:pPr marL="0" indent="0" algn="ctr">
              <a:buNone/>
            </a:pPr>
            <a:r>
              <a:rPr lang="en-US" dirty="0" smtClean="0">
                <a:latin typeface="Times New Roman" pitchFamily="18" charset="0"/>
                <a:cs typeface="Times New Roman" pitchFamily="18" charset="0"/>
              </a:rPr>
              <a:t>Learning and Cognition </a:t>
            </a:r>
          </a:p>
          <a:p>
            <a:pPr marL="0" indent="0" algn="ctr">
              <a:buNone/>
            </a:pPr>
            <a:r>
              <a:rPr lang="en-US" dirty="0" smtClean="0">
                <a:latin typeface="Times New Roman" pitchFamily="18" charset="0"/>
                <a:cs typeface="Times New Roman" pitchFamily="18" charset="0"/>
              </a:rPr>
              <a:t>Student’s </a:t>
            </a:r>
            <a:r>
              <a:rPr lang="en-US" dirty="0">
                <a:latin typeface="Times New Roman" pitchFamily="18" charset="0"/>
                <a:cs typeface="Times New Roman" pitchFamily="18" charset="0"/>
              </a:rPr>
              <a:t>Name</a:t>
            </a:r>
          </a:p>
          <a:p>
            <a:pPr marL="0" indent="0" algn="ctr">
              <a:buNone/>
            </a:pPr>
            <a:r>
              <a:rPr lang="en-US" dirty="0">
                <a:latin typeface="Times New Roman" pitchFamily="18" charset="0"/>
                <a:cs typeface="Times New Roman" pitchFamily="18" charset="0"/>
              </a:rPr>
              <a:t>Institutional Affiliation</a:t>
            </a:r>
          </a:p>
          <a:p>
            <a:pPr marL="0" indent="0" algn="ctr">
              <a:buNone/>
            </a:pPr>
            <a:r>
              <a:rPr lang="en-US" dirty="0">
                <a:latin typeface="Times New Roman" pitchFamily="18" charset="0"/>
                <a:cs typeface="Times New Roman" pitchFamily="18" charset="0"/>
              </a:rPr>
              <a:t>Course Name and Number</a:t>
            </a:r>
          </a:p>
          <a:p>
            <a:pPr marL="0" indent="0" algn="ctr">
              <a:buNone/>
            </a:pPr>
            <a:r>
              <a:rPr lang="en-US" dirty="0">
                <a:latin typeface="Times New Roman" pitchFamily="18" charset="0"/>
                <a:cs typeface="Times New Roman" pitchFamily="18" charset="0"/>
              </a:rPr>
              <a:t>Instructor’s Name</a:t>
            </a:r>
          </a:p>
          <a:p>
            <a:pPr marL="0" indent="0" algn="ctr">
              <a:buNone/>
            </a:pPr>
            <a:r>
              <a:rPr lang="en-US" dirty="0">
                <a:latin typeface="Times New Roman" pitchFamily="18" charset="0"/>
                <a:cs typeface="Times New Roman" pitchFamily="18" charset="0"/>
              </a:rPr>
              <a:t>Assignment Due Date</a:t>
            </a:r>
          </a:p>
          <a:p>
            <a:pPr marL="0" indent="0" algn="ctr">
              <a:buNone/>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9922336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400"/>
            <a:ext cx="8763000" cy="1470025"/>
          </a:xfrm>
        </p:spPr>
        <p:txBody>
          <a:bodyPr/>
          <a:lstStyle/>
          <a:p>
            <a:r>
              <a:rPr lang="en-US" b="1" dirty="0" smtClean="0">
                <a:latin typeface="Times New Roman" pitchFamily="18" charset="0"/>
                <a:cs typeface="Times New Roman" pitchFamily="18" charset="0"/>
              </a:rPr>
              <a:t>Individual </a:t>
            </a:r>
            <a:r>
              <a:rPr lang="en-US" b="1" dirty="0" smtClean="0">
                <a:latin typeface="Times New Roman" pitchFamily="18" charset="0"/>
                <a:cs typeface="Times New Roman" pitchFamily="18" charset="0"/>
              </a:rPr>
              <a:t>Differences </a:t>
            </a:r>
            <a:endParaRPr lang="en-US" b="1" dirty="0">
              <a:latin typeface="Times New Roman" pitchFamily="18" charset="0"/>
              <a:cs typeface="Times New Roman" pitchFamily="18" charset="0"/>
            </a:endParaRPr>
          </a:p>
        </p:txBody>
      </p:sp>
      <p:sp>
        <p:nvSpPr>
          <p:cNvPr id="3" name="Subtitle 2"/>
          <p:cNvSpPr>
            <a:spLocks noGrp="1"/>
          </p:cNvSpPr>
          <p:nvPr>
            <p:ph type="subTitle" idx="1"/>
          </p:nvPr>
        </p:nvSpPr>
        <p:spPr>
          <a:xfrm>
            <a:off x="152400" y="1752600"/>
            <a:ext cx="8839200" cy="4953000"/>
          </a:xfrm>
        </p:spPr>
        <p:txBody>
          <a:bodyPr>
            <a:normAutofit/>
          </a:bodyPr>
          <a:lstStyle/>
          <a:p>
            <a:pPr algn="just"/>
            <a:r>
              <a:rPr lang="en-US" dirty="0" smtClean="0">
                <a:solidFill>
                  <a:schemeClr val="tx1"/>
                </a:solidFill>
                <a:latin typeface="Times New Roman" pitchFamily="18" charset="0"/>
                <a:cs typeface="Times New Roman" pitchFamily="18" charset="0"/>
              </a:rPr>
              <a:t>Individual differences </a:t>
            </a:r>
            <a:r>
              <a:rPr lang="en-US" dirty="0" smtClean="0">
                <a:solidFill>
                  <a:schemeClr val="tx1"/>
                </a:solidFill>
                <a:latin typeface="Times New Roman" pitchFamily="18" charset="0"/>
                <a:cs typeface="Times New Roman" pitchFamily="18" charset="0"/>
              </a:rPr>
              <a:t>are </a:t>
            </a:r>
            <a:r>
              <a:rPr lang="en-US" dirty="0" smtClean="0">
                <a:solidFill>
                  <a:schemeClr val="tx1"/>
                </a:solidFill>
                <a:latin typeface="Times New Roman" pitchFamily="18" charset="0"/>
                <a:cs typeface="Times New Roman" pitchFamily="18" charset="0"/>
              </a:rPr>
              <a:t>the deviations or the variations from a given average group  with respect  to physical or mental characters  occurring individually on an individual member of that group.</a:t>
            </a:r>
          </a:p>
          <a:p>
            <a:pPr algn="just"/>
            <a:r>
              <a:rPr lang="en-US" dirty="0" smtClean="0">
                <a:solidFill>
                  <a:schemeClr val="tx1"/>
                </a:solidFill>
                <a:latin typeface="Times New Roman" pitchFamily="18" charset="0"/>
                <a:cs typeface="Times New Roman" pitchFamily="18" charset="0"/>
              </a:rPr>
              <a:t>According to this in order to </a:t>
            </a:r>
            <a:r>
              <a:rPr lang="en-US" dirty="0" smtClean="0">
                <a:solidFill>
                  <a:schemeClr val="tx1"/>
                </a:solidFill>
                <a:latin typeface="Times New Roman" pitchFamily="18" charset="0"/>
                <a:cs typeface="Times New Roman" pitchFamily="18" charset="0"/>
              </a:rPr>
              <a:t>assess </a:t>
            </a:r>
            <a:r>
              <a:rPr lang="en-US" dirty="0" smtClean="0">
                <a:solidFill>
                  <a:schemeClr val="tx1"/>
                </a:solidFill>
                <a:latin typeface="Times New Roman" pitchFamily="18" charset="0"/>
                <a:cs typeface="Times New Roman" pitchFamily="18" charset="0"/>
              </a:rPr>
              <a:t>the individual differences individuals are grouped by sex, social class, age and race as the observable </a:t>
            </a:r>
            <a:r>
              <a:rPr lang="en-US" dirty="0" smtClean="0">
                <a:solidFill>
                  <a:schemeClr val="tx1"/>
                </a:solidFill>
                <a:latin typeface="Times New Roman" pitchFamily="18" charset="0"/>
                <a:cs typeface="Times New Roman" pitchFamily="18" charset="0"/>
              </a:rPr>
              <a:t>differences  </a:t>
            </a:r>
            <a:r>
              <a:rPr lang="en-US" dirty="0" smtClean="0">
                <a:solidFill>
                  <a:schemeClr val="tx1"/>
                </a:solidFill>
                <a:latin typeface="Times New Roman" pitchFamily="18" charset="0"/>
                <a:cs typeface="Times New Roman" pitchFamily="18" charset="0"/>
              </a:rPr>
              <a:t>are observed.  The main aspects studied for observable individual </a:t>
            </a:r>
            <a:r>
              <a:rPr lang="en-US" dirty="0" smtClean="0">
                <a:solidFill>
                  <a:schemeClr val="tx1"/>
                </a:solidFill>
                <a:latin typeface="Times New Roman" pitchFamily="18" charset="0"/>
                <a:cs typeface="Times New Roman" pitchFamily="18" charset="0"/>
              </a:rPr>
              <a:t>differences </a:t>
            </a:r>
            <a:r>
              <a:rPr lang="en-US" dirty="0" smtClean="0">
                <a:solidFill>
                  <a:schemeClr val="tx1"/>
                </a:solidFill>
                <a:latin typeface="Times New Roman" pitchFamily="18" charset="0"/>
                <a:cs typeface="Times New Roman" pitchFamily="18" charset="0"/>
              </a:rPr>
              <a:t>are cultural, mental, physical and social </a:t>
            </a:r>
            <a:r>
              <a:rPr lang="en-US" dirty="0" smtClean="0">
                <a:solidFill>
                  <a:schemeClr val="tx1"/>
                </a:solidFill>
                <a:latin typeface="Times New Roman" pitchFamily="18" charset="0"/>
                <a:cs typeface="Times New Roman" pitchFamily="18" charset="0"/>
              </a:rPr>
              <a:t>traits (</a:t>
            </a:r>
            <a:r>
              <a:rPr lang="en-US" dirty="0" err="1" smtClean="0">
                <a:solidFill>
                  <a:schemeClr val="tx1"/>
                </a:solidFill>
                <a:latin typeface="Times New Roman" pitchFamily="18" charset="0"/>
                <a:cs typeface="Times New Roman" pitchFamily="18" charset="0"/>
              </a:rPr>
              <a:t>Zacher</a:t>
            </a:r>
            <a:r>
              <a:rPr lang="en-US" dirty="0" smtClean="0">
                <a:solidFill>
                  <a:schemeClr val="tx1"/>
                </a:solidFill>
                <a:latin typeface="Times New Roman" pitchFamily="18" charset="0"/>
                <a:cs typeface="Times New Roman" pitchFamily="18" charset="0"/>
              </a:rPr>
              <a:t> and Rudolph 2021).</a:t>
            </a:r>
            <a:r>
              <a:rPr lang="en-US" dirty="0" smtClean="0">
                <a:solidFill>
                  <a:schemeClr val="tx1"/>
                </a:solidFill>
                <a:latin typeface="Times New Roman" pitchFamily="18" charset="0"/>
                <a:cs typeface="Times New Roman" pitchFamily="18" charset="0"/>
              </a:rPr>
              <a:t>  </a:t>
            </a:r>
            <a:endParaRPr lang="en-US"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18780514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Types of </a:t>
            </a:r>
            <a:r>
              <a:rPr lang="en-US" b="1" dirty="0" smtClean="0"/>
              <a:t>Individual </a:t>
            </a:r>
            <a:r>
              <a:rPr lang="en-US" b="1" dirty="0"/>
              <a:t>D</a:t>
            </a:r>
            <a:r>
              <a:rPr lang="en-US" b="1" dirty="0" smtClean="0"/>
              <a:t>ifferences </a:t>
            </a:r>
            <a:endParaRPr lang="en-US" b="1" dirty="0"/>
          </a:p>
        </p:txBody>
      </p:sp>
      <p:sp>
        <p:nvSpPr>
          <p:cNvPr id="3" name="Content Placeholder 2"/>
          <p:cNvSpPr>
            <a:spLocks noGrp="1"/>
          </p:cNvSpPr>
          <p:nvPr>
            <p:ph idx="1"/>
          </p:nvPr>
        </p:nvSpPr>
        <p:spPr/>
        <p:txBody>
          <a:bodyPr>
            <a:normAutofit fontScale="92500" lnSpcReduction="20000"/>
          </a:bodyPr>
          <a:lstStyle/>
          <a:p>
            <a:pPr algn="just"/>
            <a:r>
              <a:rPr lang="en-US" b="1" dirty="0" smtClean="0">
                <a:latin typeface="Times New Roman" pitchFamily="18" charset="0"/>
                <a:cs typeface="Times New Roman" pitchFamily="18" charset="0"/>
              </a:rPr>
              <a:t>Physical differences</a:t>
            </a:r>
            <a:r>
              <a:rPr lang="en-US" dirty="0" smtClean="0">
                <a:latin typeface="Times New Roman" pitchFamily="18" charset="0"/>
                <a:cs typeface="Times New Roman" pitchFamily="18" charset="0"/>
              </a:rPr>
              <a:t> , this is the shortness or tallness </a:t>
            </a:r>
            <a:r>
              <a:rPr lang="en-US" b="1" dirty="0" smtClean="0">
                <a:latin typeface="Times New Roman" pitchFamily="18" charset="0"/>
                <a:cs typeface="Times New Roman" pitchFamily="18" charset="0"/>
              </a:rPr>
              <a:t> according to nature </a:t>
            </a:r>
            <a:r>
              <a:rPr lang="en-US" dirty="0" smtClean="0">
                <a:latin typeface="Times New Roman" pitchFamily="18" charset="0"/>
                <a:cs typeface="Times New Roman" pitchFamily="18" charset="0"/>
              </a:rPr>
              <a:t>, fairness and darkness  according to complexion, thinness or fatness as well as </a:t>
            </a:r>
            <a:r>
              <a:rPr lang="en-US" dirty="0" smtClean="0">
                <a:latin typeface="Times New Roman" pitchFamily="18" charset="0"/>
                <a:cs typeface="Times New Roman" pitchFamily="18" charset="0"/>
              </a:rPr>
              <a:t>weaknesses </a:t>
            </a:r>
            <a:r>
              <a:rPr lang="en-US" dirty="0" smtClean="0">
                <a:latin typeface="Times New Roman" pitchFamily="18" charset="0"/>
                <a:cs typeface="Times New Roman" pitchFamily="18" charset="0"/>
              </a:rPr>
              <a:t>forms the various individual differences. </a:t>
            </a:r>
          </a:p>
          <a:p>
            <a:pPr algn="just"/>
            <a:r>
              <a:rPr lang="en-US" b="1" dirty="0" smtClean="0">
                <a:latin typeface="Times New Roman" pitchFamily="18" charset="0"/>
                <a:cs typeface="Times New Roman" pitchFamily="18" charset="0"/>
              </a:rPr>
              <a:t>Differences in </a:t>
            </a:r>
            <a:r>
              <a:rPr lang="en-US" b="1" dirty="0" smtClean="0">
                <a:latin typeface="Times New Roman" pitchFamily="18" charset="0"/>
                <a:cs typeface="Times New Roman" pitchFamily="18" charset="0"/>
              </a:rPr>
              <a:t>intelligence</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this is simply the differences that are </a:t>
            </a:r>
            <a:r>
              <a:rPr lang="en-US" dirty="0" smtClean="0">
                <a:latin typeface="Times New Roman" pitchFamily="18" charset="0"/>
                <a:cs typeface="Times New Roman" pitchFamily="18" charset="0"/>
              </a:rPr>
              <a:t>exhibited </a:t>
            </a:r>
            <a:r>
              <a:rPr lang="en-US" dirty="0" smtClean="0">
                <a:latin typeface="Times New Roman" pitchFamily="18" charset="0"/>
                <a:cs typeface="Times New Roman" pitchFamily="18" charset="0"/>
              </a:rPr>
              <a:t>on individuals </a:t>
            </a:r>
            <a:r>
              <a:rPr lang="en-US" dirty="0" smtClean="0">
                <a:latin typeface="Times New Roman" pitchFamily="18" charset="0"/>
                <a:cs typeface="Times New Roman" pitchFamily="18" charset="0"/>
              </a:rPr>
              <a:t>based </a:t>
            </a:r>
            <a:r>
              <a:rPr lang="en-US" dirty="0" smtClean="0">
                <a:latin typeface="Times New Roman" pitchFamily="18" charset="0"/>
                <a:cs typeface="Times New Roman" pitchFamily="18" charset="0"/>
              </a:rPr>
              <a:t>on </a:t>
            </a:r>
            <a:r>
              <a:rPr lang="en-US" dirty="0" smtClean="0">
                <a:latin typeface="Times New Roman" pitchFamily="18" charset="0"/>
                <a:cs typeface="Times New Roman" pitchFamily="18" charset="0"/>
              </a:rPr>
              <a:t>their intelligence </a:t>
            </a:r>
            <a:r>
              <a:rPr lang="en-US" dirty="0" smtClean="0">
                <a:latin typeface="Times New Roman" pitchFamily="18" charset="0"/>
                <a:cs typeface="Times New Roman" pitchFamily="18" charset="0"/>
              </a:rPr>
              <a:t>levels.  Here individuals are classified from above 120 I.Q  called super normal towards below 50 I.Q  who are classified as idiots based on their </a:t>
            </a:r>
            <a:r>
              <a:rPr lang="en-US" dirty="0" smtClean="0">
                <a:latin typeface="Times New Roman" pitchFamily="18" charset="0"/>
                <a:cs typeface="Times New Roman" pitchFamily="18" charset="0"/>
              </a:rPr>
              <a:t>intelligence </a:t>
            </a:r>
            <a:r>
              <a:rPr lang="en-US" dirty="0" smtClean="0">
                <a:latin typeface="Times New Roman" pitchFamily="18" charset="0"/>
                <a:cs typeface="Times New Roman" pitchFamily="18" charset="0"/>
              </a:rPr>
              <a:t>levels. </a:t>
            </a:r>
          </a:p>
          <a:p>
            <a:pPr algn="just"/>
            <a:r>
              <a:rPr lang="en-US" b="1" dirty="0" smtClean="0">
                <a:latin typeface="Times New Roman" pitchFamily="18" charset="0"/>
                <a:cs typeface="Times New Roman" pitchFamily="18" charset="0"/>
              </a:rPr>
              <a:t>Difference in </a:t>
            </a:r>
            <a:r>
              <a:rPr lang="en-US" b="1" dirty="0" smtClean="0">
                <a:latin typeface="Times New Roman" pitchFamily="18" charset="0"/>
                <a:cs typeface="Times New Roman" pitchFamily="18" charset="0"/>
              </a:rPr>
              <a:t>attitudes, </a:t>
            </a:r>
            <a:r>
              <a:rPr lang="en-US" dirty="0" smtClean="0">
                <a:latin typeface="Times New Roman" pitchFamily="18" charset="0"/>
                <a:cs typeface="Times New Roman" pitchFamily="18" charset="0"/>
              </a:rPr>
              <a:t>individuals do </a:t>
            </a:r>
            <a:r>
              <a:rPr lang="en-US" dirty="0" smtClean="0">
                <a:latin typeface="Times New Roman" pitchFamily="18" charset="0"/>
                <a:cs typeface="Times New Roman" pitchFamily="18" charset="0"/>
              </a:rPr>
              <a:t>differ </a:t>
            </a:r>
            <a:r>
              <a:rPr lang="en-US" dirty="0" smtClean="0">
                <a:latin typeface="Times New Roman" pitchFamily="18" charset="0"/>
                <a:cs typeface="Times New Roman" pitchFamily="18" charset="0"/>
              </a:rPr>
              <a:t>in their </a:t>
            </a:r>
            <a:r>
              <a:rPr lang="en-US" dirty="0" smtClean="0">
                <a:latin typeface="Times New Roman" pitchFamily="18" charset="0"/>
                <a:cs typeface="Times New Roman" pitchFamily="18" charset="0"/>
              </a:rPr>
              <a:t>attitudes </a:t>
            </a:r>
            <a:r>
              <a:rPr lang="en-US" dirty="0" smtClean="0">
                <a:latin typeface="Times New Roman" pitchFamily="18" charset="0"/>
                <a:cs typeface="Times New Roman" pitchFamily="18" charset="0"/>
              </a:rPr>
              <a:t>based on their encounter with different authority, objects and persons.  </a:t>
            </a:r>
            <a:endParaRPr lang="en-US" b="1" dirty="0" smtClean="0">
              <a:latin typeface="Times New Roman" pitchFamily="18" charset="0"/>
              <a:cs typeface="Times New Roman" pitchFamily="18" charset="0"/>
            </a:endParaRPr>
          </a:p>
          <a:p>
            <a:pPr algn="just"/>
            <a:r>
              <a:rPr lang="en-US" b="1" dirty="0" smtClean="0">
                <a:latin typeface="Times New Roman" pitchFamily="18" charset="0"/>
                <a:cs typeface="Times New Roman" pitchFamily="18" charset="0"/>
              </a:rPr>
              <a:t>Difference in achievements</a:t>
            </a:r>
            <a:r>
              <a:rPr lang="en-US" dirty="0" smtClean="0">
                <a:latin typeface="Times New Roman" pitchFamily="18" charset="0"/>
                <a:cs typeface="Times New Roman" pitchFamily="18" charset="0"/>
              </a:rPr>
              <a:t>, this is noted when group with the same level of intelligence are presented with a test and they differ in </a:t>
            </a:r>
            <a:r>
              <a:rPr lang="en-US" dirty="0" smtClean="0">
                <a:latin typeface="Times New Roman" pitchFamily="18" charset="0"/>
                <a:cs typeface="Times New Roman" pitchFamily="18" charset="0"/>
              </a:rPr>
              <a:t>there </a:t>
            </a:r>
            <a:r>
              <a:rPr lang="en-US" dirty="0" smtClean="0">
                <a:latin typeface="Times New Roman" pitchFamily="18" charset="0"/>
                <a:cs typeface="Times New Roman" pitchFamily="18" charset="0"/>
              </a:rPr>
              <a:t>achievement abilities.  The differences emerge based on various factors of intelligence  as well as the </a:t>
            </a:r>
            <a:r>
              <a:rPr lang="en-US" dirty="0" smtClean="0">
                <a:latin typeface="Times New Roman" pitchFamily="18" charset="0"/>
                <a:cs typeface="Times New Roman" pitchFamily="18" charset="0"/>
              </a:rPr>
              <a:t>experiences </a:t>
            </a:r>
            <a:r>
              <a:rPr lang="en-US" dirty="0" smtClean="0">
                <a:latin typeface="Times New Roman" pitchFamily="18" charset="0"/>
                <a:cs typeface="Times New Roman" pitchFamily="18" charset="0"/>
              </a:rPr>
              <a:t>they have concerning interest and educational </a:t>
            </a:r>
            <a:r>
              <a:rPr lang="en-US" dirty="0">
                <a:latin typeface="Times New Roman" pitchFamily="18" charset="0"/>
                <a:cs typeface="Times New Roman" pitchFamily="18" charset="0"/>
              </a:rPr>
              <a:t>background </a:t>
            </a:r>
            <a:r>
              <a:rPr lang="en-US" dirty="0" smtClean="0">
                <a:latin typeface="Times New Roman" pitchFamily="18" charset="0"/>
                <a:cs typeface="Times New Roman" pitchFamily="18" charset="0"/>
              </a:rPr>
              <a:t>(</a:t>
            </a:r>
            <a:r>
              <a:rPr lang="en-US" dirty="0" err="1" smtClean="0">
                <a:latin typeface="Times New Roman" pitchFamily="18" charset="0"/>
                <a:cs typeface="Times New Roman" pitchFamily="18" charset="0"/>
              </a:rPr>
              <a:t>Unsworth</a:t>
            </a:r>
            <a:r>
              <a:rPr lang="en-US" dirty="0">
                <a:latin typeface="Times New Roman" pitchFamily="18" charset="0"/>
                <a:cs typeface="Times New Roman" pitchFamily="18" charset="0"/>
              </a:rPr>
              <a:t>, N. (2019). </a:t>
            </a:r>
            <a:r>
              <a:rPr lang="en-US"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8293637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86800" cy="6400800"/>
          </a:xfrm>
        </p:spPr>
        <p:txBody>
          <a:bodyPr>
            <a:normAutofit/>
          </a:bodyPr>
          <a:lstStyle/>
          <a:p>
            <a:pPr algn="just"/>
            <a:r>
              <a:rPr lang="en-US" b="1" dirty="0" smtClean="0">
                <a:latin typeface="Times New Roman" pitchFamily="18" charset="0"/>
                <a:cs typeface="Times New Roman" pitchFamily="18" charset="0"/>
              </a:rPr>
              <a:t>Difference in motor ability</a:t>
            </a:r>
            <a:r>
              <a:rPr lang="en-US" dirty="0" smtClean="0">
                <a:latin typeface="Times New Roman" pitchFamily="18" charset="0"/>
                <a:cs typeface="Times New Roman" pitchFamily="18" charset="0"/>
              </a:rPr>
              <a:t>, these are differences that are visible based on different levels of age.  For instance a certain person will preform mechanical task easily while his/her partner will have much difficulty in preforming the same task.</a:t>
            </a:r>
          </a:p>
          <a:p>
            <a:pPr algn="just"/>
            <a:r>
              <a:rPr lang="en-US" b="1" dirty="0" smtClean="0">
                <a:latin typeface="Times New Roman" pitchFamily="18" charset="0"/>
                <a:cs typeface="Times New Roman" pitchFamily="18" charset="0"/>
              </a:rPr>
              <a:t>Difference in account of sex, </a:t>
            </a:r>
            <a:r>
              <a:rPr lang="en-US" dirty="0" smtClean="0">
                <a:latin typeface="Times New Roman" pitchFamily="18" charset="0"/>
                <a:cs typeface="Times New Roman" pitchFamily="18" charset="0"/>
              </a:rPr>
              <a:t>according to this for example, a woman is considered to have greater skills concerning memory while men will have greater motor ability.  The other is that women have good handwriting while men will excel in logic and mathematics, women are seen to display great skills for making sensory distinction for smell, taste and touch, while men will display a great reaction as well as conscious of weight-size illusions</a:t>
            </a:r>
          </a:p>
          <a:p>
            <a:pPr algn="just"/>
            <a:r>
              <a:rPr lang="en-US" b="1" dirty="0" smtClean="0">
                <a:latin typeface="Times New Roman" pitchFamily="18" charset="0"/>
                <a:cs typeface="Times New Roman" pitchFamily="18" charset="0"/>
              </a:rPr>
              <a:t>Difference based on nationality, </a:t>
            </a:r>
            <a:r>
              <a:rPr lang="en-US" dirty="0" smtClean="0">
                <a:latin typeface="Times New Roman" pitchFamily="18" charset="0"/>
                <a:cs typeface="Times New Roman" pitchFamily="18" charset="0"/>
              </a:rPr>
              <a:t>it is noted that people in different states differ in their mental, </a:t>
            </a:r>
            <a:r>
              <a:rPr lang="en-US" dirty="0" smtClean="0">
                <a:latin typeface="Times New Roman" pitchFamily="18" charset="0"/>
                <a:cs typeface="Times New Roman" pitchFamily="18" charset="0"/>
              </a:rPr>
              <a:t>physical, </a:t>
            </a:r>
            <a:r>
              <a:rPr lang="en-US" dirty="0" smtClean="0">
                <a:latin typeface="Times New Roman" pitchFamily="18" charset="0"/>
                <a:cs typeface="Times New Roman" pitchFamily="18" charset="0"/>
              </a:rPr>
              <a:t>personality and interests.  Fort instance </a:t>
            </a:r>
            <a:r>
              <a:rPr lang="en-US" dirty="0" smtClean="0">
                <a:latin typeface="Times New Roman" pitchFamily="18" charset="0"/>
                <a:cs typeface="Times New Roman" pitchFamily="18" charset="0"/>
              </a:rPr>
              <a:t>Russians </a:t>
            </a:r>
            <a:r>
              <a:rPr lang="en-US" dirty="0" smtClean="0">
                <a:latin typeface="Times New Roman" pitchFamily="18" charset="0"/>
                <a:cs typeface="Times New Roman" pitchFamily="18" charset="0"/>
              </a:rPr>
              <a:t>are stout and tall, Ceylonese are slim and short.  </a:t>
            </a:r>
          </a:p>
          <a:p>
            <a:pPr algn="just"/>
            <a:r>
              <a:rPr lang="en-US" b="1" dirty="0" smtClean="0">
                <a:latin typeface="Times New Roman" pitchFamily="18" charset="0"/>
                <a:cs typeface="Times New Roman" pitchFamily="18" charset="0"/>
              </a:rPr>
              <a:t>Personality differences, </a:t>
            </a:r>
            <a:r>
              <a:rPr lang="en-US" dirty="0" smtClean="0">
                <a:latin typeface="Times New Roman" pitchFamily="18" charset="0"/>
                <a:cs typeface="Times New Roman" pitchFamily="18" charset="0"/>
              </a:rPr>
              <a:t>  these are differences that emerge due to personality as individuals has been classified into economic, social, theoretical, religious, aesthetic and political </a:t>
            </a:r>
            <a:endParaRPr lang="en-US" b="1"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41355986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Causes of Individual Differences</a:t>
            </a:r>
            <a:endParaRPr lang="en-US" b="1" dirty="0"/>
          </a:p>
        </p:txBody>
      </p:sp>
      <p:sp>
        <p:nvSpPr>
          <p:cNvPr id="3" name="Content Placeholder 2"/>
          <p:cNvSpPr>
            <a:spLocks noGrp="1"/>
          </p:cNvSpPr>
          <p:nvPr>
            <p:ph idx="1"/>
          </p:nvPr>
        </p:nvSpPr>
        <p:spPr/>
        <p:txBody>
          <a:bodyPr>
            <a:normAutofit fontScale="92500" lnSpcReduction="20000"/>
          </a:bodyPr>
          <a:lstStyle/>
          <a:p>
            <a:pPr marL="0" indent="0" algn="just">
              <a:buNone/>
            </a:pPr>
            <a:r>
              <a:rPr lang="en-US" b="1" dirty="0" smtClean="0">
                <a:latin typeface="Times New Roman" pitchFamily="18" charset="0"/>
                <a:cs typeface="Times New Roman" pitchFamily="18" charset="0"/>
              </a:rPr>
              <a:t>Heredity, </a:t>
            </a:r>
            <a:r>
              <a:rPr lang="en-US" dirty="0" smtClean="0">
                <a:latin typeface="Times New Roman" pitchFamily="18" charset="0"/>
                <a:cs typeface="Times New Roman" pitchFamily="18" charset="0"/>
              </a:rPr>
              <a:t> this is the main cause of individual </a:t>
            </a:r>
            <a:r>
              <a:rPr lang="en-US" dirty="0" smtClean="0">
                <a:latin typeface="Times New Roman" pitchFamily="18" charset="0"/>
                <a:cs typeface="Times New Roman" pitchFamily="18" charset="0"/>
              </a:rPr>
              <a:t>difference.  </a:t>
            </a:r>
            <a:r>
              <a:rPr lang="en-US" dirty="0" smtClean="0">
                <a:latin typeface="Times New Roman" pitchFamily="18" charset="0"/>
                <a:cs typeface="Times New Roman" pitchFamily="18" charset="0"/>
              </a:rPr>
              <a:t>According to this individuals inherit  some physical traits like face features of color, skin color, baldness etc. </a:t>
            </a:r>
          </a:p>
          <a:p>
            <a:pPr marL="0" indent="0" algn="just">
              <a:buNone/>
            </a:pPr>
            <a:r>
              <a:rPr lang="en-US" b="1" dirty="0" smtClean="0">
                <a:latin typeface="Times New Roman" pitchFamily="18" charset="0"/>
                <a:cs typeface="Times New Roman" pitchFamily="18" charset="0"/>
              </a:rPr>
              <a:t>Environment, </a:t>
            </a:r>
            <a:r>
              <a:rPr lang="en-US" dirty="0" smtClean="0">
                <a:latin typeface="Times New Roman" pitchFamily="18" charset="0"/>
                <a:cs typeface="Times New Roman" pitchFamily="18" charset="0"/>
              </a:rPr>
              <a:t> according to this when you change the environment of a child you will change his/her personality.  Thus one’s environment costs of a sum of stimulations which accompanies one till death.  </a:t>
            </a:r>
          </a:p>
          <a:p>
            <a:pPr marL="0" indent="0" algn="just">
              <a:buNone/>
            </a:pPr>
            <a:r>
              <a:rPr lang="en-US" b="1" dirty="0" smtClean="0">
                <a:latin typeface="Times New Roman" pitchFamily="18" charset="0"/>
                <a:cs typeface="Times New Roman" pitchFamily="18" charset="0"/>
              </a:rPr>
              <a:t>Influence of nation, race and caste, </a:t>
            </a:r>
            <a:r>
              <a:rPr lang="en-US" dirty="0" smtClean="0">
                <a:latin typeface="Times New Roman" pitchFamily="18" charset="0"/>
                <a:cs typeface="Times New Roman" pitchFamily="18" charset="0"/>
              </a:rPr>
              <a:t>according to this individuals from different races and castes. For instance. A son of Kshatriya has a lot of courage while the son of a trader only has the business ideas.  </a:t>
            </a:r>
          </a:p>
          <a:p>
            <a:pPr marL="0" indent="0" algn="just">
              <a:buNone/>
            </a:pPr>
            <a:r>
              <a:rPr lang="en-US" b="1" dirty="0" smtClean="0">
                <a:latin typeface="Times New Roman" pitchFamily="18" charset="0"/>
                <a:cs typeface="Times New Roman" pitchFamily="18" charset="0"/>
              </a:rPr>
              <a:t>Sex differences, </a:t>
            </a:r>
            <a:r>
              <a:rPr lang="en-US" dirty="0" smtClean="0">
                <a:latin typeface="Times New Roman" pitchFamily="18" charset="0"/>
                <a:cs typeface="Times New Roman" pitchFamily="18" charset="0"/>
              </a:rPr>
              <a:t> this are </a:t>
            </a:r>
            <a:r>
              <a:rPr lang="en-US" dirty="0" smtClean="0">
                <a:latin typeface="Times New Roman" pitchFamily="18" charset="0"/>
                <a:cs typeface="Times New Roman" pitchFamily="18" charset="0"/>
              </a:rPr>
              <a:t>dereferences </a:t>
            </a:r>
            <a:r>
              <a:rPr lang="en-US" dirty="0" smtClean="0">
                <a:latin typeface="Times New Roman" pitchFamily="18" charset="0"/>
                <a:cs typeface="Times New Roman" pitchFamily="18" charset="0"/>
              </a:rPr>
              <a:t>that are naturally experienced by </a:t>
            </a:r>
            <a:r>
              <a:rPr lang="en-US" dirty="0" smtClean="0">
                <a:latin typeface="Times New Roman" pitchFamily="18" charset="0"/>
                <a:cs typeface="Times New Roman" pitchFamily="18" charset="0"/>
              </a:rPr>
              <a:t>boys </a:t>
            </a:r>
            <a:r>
              <a:rPr lang="en-US" dirty="0" smtClean="0">
                <a:latin typeface="Times New Roman" pitchFamily="18" charset="0"/>
                <a:cs typeface="Times New Roman" pitchFamily="18" charset="0"/>
              </a:rPr>
              <a:t>and girls  for instance the physical development of a girl will be a year or </a:t>
            </a:r>
            <a:r>
              <a:rPr lang="en-US" dirty="0" smtClean="0">
                <a:latin typeface="Times New Roman" pitchFamily="18" charset="0"/>
                <a:cs typeface="Times New Roman" pitchFamily="18" charset="0"/>
              </a:rPr>
              <a:t>two </a:t>
            </a:r>
            <a:r>
              <a:rPr lang="en-US" dirty="0" smtClean="0">
                <a:latin typeface="Times New Roman" pitchFamily="18" charset="0"/>
                <a:cs typeface="Times New Roman" pitchFamily="18" charset="0"/>
              </a:rPr>
              <a:t>ahead of a boy with same age.  For example in the period age of 11-14 girls are </a:t>
            </a:r>
            <a:r>
              <a:rPr lang="en-US" dirty="0" smtClean="0">
                <a:latin typeface="Times New Roman" pitchFamily="18" charset="0"/>
                <a:cs typeface="Times New Roman" pitchFamily="18" charset="0"/>
              </a:rPr>
              <a:t>generally </a:t>
            </a:r>
            <a:r>
              <a:rPr lang="en-US" dirty="0" smtClean="0">
                <a:latin typeface="Times New Roman" pitchFamily="18" charset="0"/>
                <a:cs typeface="Times New Roman" pitchFamily="18" charset="0"/>
              </a:rPr>
              <a:t>taller and heavier </a:t>
            </a:r>
            <a:r>
              <a:rPr lang="en-US" dirty="0" smtClean="0">
                <a:latin typeface="Times New Roman" pitchFamily="18" charset="0"/>
                <a:cs typeface="Times New Roman" pitchFamily="18" charset="0"/>
              </a:rPr>
              <a:t>compared </a:t>
            </a:r>
            <a:r>
              <a:rPr lang="en-US" dirty="0" smtClean="0">
                <a:latin typeface="Times New Roman" pitchFamily="18" charset="0"/>
                <a:cs typeface="Times New Roman" pitchFamily="18" charset="0"/>
              </a:rPr>
              <a:t>to boys.  </a:t>
            </a:r>
          </a:p>
          <a:p>
            <a:pPr marL="0" indent="0" algn="just">
              <a:buNone/>
            </a:pPr>
            <a:r>
              <a:rPr lang="en-US" b="1" dirty="0" smtClean="0">
                <a:latin typeface="Times New Roman" pitchFamily="18" charset="0"/>
                <a:cs typeface="Times New Roman" pitchFamily="18" charset="0"/>
              </a:rPr>
              <a:t>Age and intelligence, </a:t>
            </a:r>
            <a:r>
              <a:rPr lang="en-US" dirty="0" smtClean="0">
                <a:latin typeface="Times New Roman" pitchFamily="18" charset="0"/>
                <a:cs typeface="Times New Roman" pitchFamily="18" charset="0"/>
              </a:rPr>
              <a:t> all emotional, intelligence  and physical </a:t>
            </a:r>
            <a:r>
              <a:rPr lang="en-US" dirty="0" smtClean="0">
                <a:latin typeface="Times New Roman" pitchFamily="18" charset="0"/>
                <a:cs typeface="Times New Roman" pitchFamily="18" charset="0"/>
              </a:rPr>
              <a:t>developments </a:t>
            </a:r>
            <a:r>
              <a:rPr lang="en-US" dirty="0" smtClean="0">
                <a:latin typeface="Times New Roman" pitchFamily="18" charset="0"/>
                <a:cs typeface="Times New Roman" pitchFamily="18" charset="0"/>
              </a:rPr>
              <a:t>are mainly caused by age.  For example individuals who are below the </a:t>
            </a:r>
            <a:r>
              <a:rPr lang="en-US" dirty="0" smtClean="0">
                <a:latin typeface="Times New Roman" pitchFamily="18" charset="0"/>
                <a:cs typeface="Times New Roman" pitchFamily="18" charset="0"/>
              </a:rPr>
              <a:t>intelligence </a:t>
            </a:r>
            <a:r>
              <a:rPr lang="en-US" dirty="0" smtClean="0">
                <a:latin typeface="Times New Roman" pitchFamily="18" charset="0"/>
                <a:cs typeface="Times New Roman" pitchFamily="18" charset="0"/>
              </a:rPr>
              <a:t>average as well as mental age  finds it much difficulty in </a:t>
            </a:r>
            <a:r>
              <a:rPr lang="en-US" dirty="0" smtClean="0">
                <a:latin typeface="Times New Roman" pitchFamily="18" charset="0"/>
                <a:cs typeface="Times New Roman" pitchFamily="18" charset="0"/>
              </a:rPr>
              <a:t>acquiring </a:t>
            </a:r>
            <a:r>
              <a:rPr lang="en-US" dirty="0" smtClean="0">
                <a:latin typeface="Times New Roman" pitchFamily="18" charset="0"/>
                <a:cs typeface="Times New Roman" pitchFamily="18" charset="0"/>
              </a:rPr>
              <a:t>more new skills. </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3945308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Strategies to Apply Individual Difference in Schools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8153400" cy="4953000"/>
          </a:xfrm>
        </p:spPr>
        <p:txBody>
          <a:bodyPr>
            <a:normAutofit lnSpcReduction="10000"/>
          </a:bodyPr>
          <a:lstStyle/>
          <a:p>
            <a:pPr algn="just"/>
            <a:r>
              <a:rPr lang="en-US" b="1" dirty="0" smtClean="0">
                <a:latin typeface="Times New Roman" pitchFamily="18" charset="0"/>
                <a:cs typeface="Times New Roman" pitchFamily="18" charset="0"/>
              </a:rPr>
              <a:t>Limiting the size of the class, </a:t>
            </a:r>
            <a:r>
              <a:rPr lang="en-US" dirty="0" smtClean="0">
                <a:latin typeface="Times New Roman" pitchFamily="18" charset="0"/>
                <a:cs typeface="Times New Roman" pitchFamily="18" charset="0"/>
              </a:rPr>
              <a:t>in general we have more than 40 students in a class. For this case, a teacher will finds it difficult to pay attention to each student.  The size of </a:t>
            </a:r>
            <a:r>
              <a:rPr lang="en-US" dirty="0" smtClean="0">
                <a:latin typeface="Times New Roman" pitchFamily="18" charset="0"/>
                <a:cs typeface="Times New Roman" pitchFamily="18" charset="0"/>
              </a:rPr>
              <a:t>their </a:t>
            </a:r>
            <a:r>
              <a:rPr lang="en-US" dirty="0" smtClean="0">
                <a:latin typeface="Times New Roman" pitchFamily="18" charset="0"/>
                <a:cs typeface="Times New Roman" pitchFamily="18" charset="0"/>
              </a:rPr>
              <a:t>classroom needs to be small  so that after class work a teacher is able to assess the difficulties of each learner individually.</a:t>
            </a:r>
          </a:p>
          <a:p>
            <a:pPr algn="just"/>
            <a:r>
              <a:rPr lang="en-US" b="1" dirty="0" smtClean="0">
                <a:latin typeface="Times New Roman" pitchFamily="18" charset="0"/>
                <a:cs typeface="Times New Roman" pitchFamily="18" charset="0"/>
              </a:rPr>
              <a:t>Home work, </a:t>
            </a:r>
            <a:r>
              <a:rPr lang="en-US" dirty="0" smtClean="0">
                <a:latin typeface="Times New Roman" pitchFamily="18" charset="0"/>
                <a:cs typeface="Times New Roman" pitchFamily="18" charset="0"/>
              </a:rPr>
              <a:t> as the teacher will assign leaners with homework's he/she must be aware of individual differences and the homework should not be equal but designed based on the learner’s individuals </a:t>
            </a:r>
            <a:r>
              <a:rPr lang="en-US" dirty="0">
                <a:latin typeface="Times New Roman" pitchFamily="18" charset="0"/>
                <a:cs typeface="Times New Roman" pitchFamily="18" charset="0"/>
              </a:rPr>
              <a:t>differences (</a:t>
            </a:r>
            <a:r>
              <a:rPr lang="en-US" dirty="0" smtClean="0">
                <a:latin typeface="Times New Roman" pitchFamily="18" charset="0"/>
                <a:cs typeface="Times New Roman" pitchFamily="18" charset="0"/>
              </a:rPr>
              <a:t>Lowie and </a:t>
            </a:r>
            <a:r>
              <a:rPr lang="en-US" dirty="0" err="1" smtClean="0">
                <a:latin typeface="Times New Roman" pitchFamily="18" charset="0"/>
                <a:cs typeface="Times New Roman" pitchFamily="18" charset="0"/>
              </a:rPr>
              <a:t>Verspoor</a:t>
            </a:r>
            <a:r>
              <a:rPr lang="en-US" dirty="0" smtClean="0">
                <a:latin typeface="Times New Roman" pitchFamily="18" charset="0"/>
                <a:cs typeface="Times New Roman" pitchFamily="18" charset="0"/>
              </a:rPr>
              <a:t> 2019</a:t>
            </a:r>
            <a:r>
              <a:rPr lang="en-US" dirty="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algn="just"/>
            <a:r>
              <a:rPr lang="en-US" b="1" dirty="0" smtClean="0">
                <a:latin typeface="Times New Roman" pitchFamily="18" charset="0"/>
                <a:cs typeface="Times New Roman" pitchFamily="18" charset="0"/>
              </a:rPr>
              <a:t>Curriculum, </a:t>
            </a:r>
            <a:r>
              <a:rPr lang="en-US" dirty="0" smtClean="0">
                <a:latin typeface="Times New Roman" pitchFamily="18" charset="0"/>
                <a:cs typeface="Times New Roman" pitchFamily="18" charset="0"/>
              </a:rPr>
              <a:t> the curriculum should be revised now to then to ensure that it meets all the needs of each learner. This is for instance addition of other subjects which will ensure that education is offered according to each child’s abilities, interests and needs. </a:t>
            </a:r>
            <a:endParaRPr lang="en-US" dirty="0">
              <a:latin typeface="Times New Roman" pitchFamily="18" charset="0"/>
              <a:cs typeface="Times New Roman" pitchFamily="18" charset="0"/>
            </a:endParaRPr>
          </a:p>
          <a:p>
            <a:pPr algn="just"/>
            <a:r>
              <a:rPr lang="en-US" b="1" dirty="0" smtClean="0">
                <a:latin typeface="Times New Roman" pitchFamily="18" charset="0"/>
                <a:cs typeface="Times New Roman" pitchFamily="18" charset="0"/>
              </a:rPr>
              <a:t>Teaching methods, </a:t>
            </a:r>
            <a:r>
              <a:rPr lang="en-US" dirty="0" smtClean="0">
                <a:latin typeface="Times New Roman" pitchFamily="18" charset="0"/>
                <a:cs typeface="Times New Roman" pitchFamily="18" charset="0"/>
              </a:rPr>
              <a:t>teachers should critically design their teaching methods based on the individual differences. </a:t>
            </a:r>
            <a:r>
              <a:rPr lang="en-US" b="1"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37639832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Brain and Behavior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dirty="0" smtClean="0">
                <a:latin typeface="Times New Roman" pitchFamily="18" charset="0"/>
                <a:cs typeface="Times New Roman" pitchFamily="18" charset="0"/>
              </a:rPr>
              <a:t>The frontal and temporal of the brain plays a great role in decision and behavior processing. </a:t>
            </a:r>
          </a:p>
          <a:p>
            <a:pPr algn="just"/>
            <a:r>
              <a:rPr lang="en-US" dirty="0" smtClean="0">
                <a:latin typeface="Times New Roman" pitchFamily="18" charset="0"/>
                <a:cs typeface="Times New Roman" pitchFamily="18" charset="0"/>
              </a:rPr>
              <a:t>Temporal lobe is just located in the middle bottom of the cortex which is right behind the temples on each brain side. </a:t>
            </a:r>
          </a:p>
          <a:p>
            <a:pPr algn="just"/>
            <a:r>
              <a:rPr lang="en-US" dirty="0" smtClean="0">
                <a:latin typeface="Times New Roman" pitchFamily="18" charset="0"/>
                <a:cs typeface="Times New Roman" pitchFamily="18" charset="0"/>
              </a:rPr>
              <a:t>The primary function of temporal lobe is to process auditory information of comprehension and hearing. </a:t>
            </a:r>
          </a:p>
          <a:p>
            <a:pPr algn="just"/>
            <a:r>
              <a:rPr lang="en-US" dirty="0" smtClean="0">
                <a:latin typeface="Times New Roman" pitchFamily="18" charset="0"/>
                <a:cs typeface="Times New Roman" pitchFamily="18" charset="0"/>
              </a:rPr>
              <a:t>The frontal lobe is found in the upper part of the cortex, its primary function is to process a higher mental functioning  for example decision making and thinking.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66609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228600"/>
            <a:ext cx="8610600" cy="6324600"/>
          </a:xfrm>
        </p:spPr>
        <p:txBody>
          <a:bodyPr>
            <a:normAutofit/>
          </a:bodyPr>
          <a:lstStyle/>
          <a:p>
            <a:pPr algn="just"/>
            <a:r>
              <a:rPr lang="en-US" dirty="0" smtClean="0">
                <a:latin typeface="Times New Roman" pitchFamily="18" charset="0"/>
                <a:cs typeface="Times New Roman" pitchFamily="18" charset="0"/>
              </a:rPr>
              <a:t>The frontal lobe damage reduces individual’s ability in moving smoothly, self awareness, planning and reasoning skills.  </a:t>
            </a:r>
          </a:p>
          <a:p>
            <a:pPr algn="just"/>
            <a:r>
              <a:rPr lang="en-US" dirty="0" smtClean="0">
                <a:latin typeface="Times New Roman" pitchFamily="18" charset="0"/>
                <a:cs typeface="Times New Roman" pitchFamily="18" charset="0"/>
              </a:rPr>
              <a:t>If this part of brain undergoes damage it drastically increases the chances of impulsive decisions and drug addiction.  </a:t>
            </a:r>
          </a:p>
          <a:p>
            <a:pPr algn="just"/>
            <a:r>
              <a:rPr lang="en-US" dirty="0" smtClean="0">
                <a:latin typeface="Times New Roman" pitchFamily="18" charset="0"/>
                <a:cs typeface="Times New Roman" pitchFamily="18" charset="0"/>
              </a:rPr>
              <a:t>Addictions are set to cause more harm which are likely to worsen the effects concerning </a:t>
            </a:r>
            <a:r>
              <a:rPr lang="en-US" dirty="0" smtClean="0">
                <a:latin typeface="Times New Roman" pitchFamily="18" charset="0"/>
                <a:cs typeface="Times New Roman" pitchFamily="18" charset="0"/>
              </a:rPr>
              <a:t>Brocas</a:t>
            </a:r>
            <a:r>
              <a:rPr lang="en-US" dirty="0" smtClean="0">
                <a:latin typeface="Times New Roman" pitchFamily="18" charset="0"/>
                <a:cs typeface="Times New Roman" pitchFamily="18" charset="0"/>
              </a:rPr>
              <a:t> aphasia. </a:t>
            </a:r>
          </a:p>
          <a:p>
            <a:pPr algn="just"/>
            <a:r>
              <a:rPr lang="en-US" dirty="0" smtClean="0">
                <a:latin typeface="Times New Roman" pitchFamily="18" charset="0"/>
                <a:cs typeface="Times New Roman" pitchFamily="18" charset="0"/>
              </a:rPr>
              <a:t>Brocas</a:t>
            </a:r>
            <a:r>
              <a:rPr lang="en-US" dirty="0" smtClean="0">
                <a:latin typeface="Times New Roman" pitchFamily="18" charset="0"/>
                <a:cs typeface="Times New Roman" pitchFamily="18" charset="0"/>
              </a:rPr>
              <a:t> aphasia is a disorder which makes one to struggle with fluently used words.  It specifically affects the pronunciation and grammar. </a:t>
            </a:r>
          </a:p>
          <a:p>
            <a:pPr algn="just"/>
            <a:r>
              <a:rPr lang="en-US" dirty="0" smtClean="0">
                <a:latin typeface="Times New Roman" pitchFamily="18" charset="0"/>
                <a:cs typeface="Times New Roman" pitchFamily="18" charset="0"/>
              </a:rPr>
              <a:t>The frontal lobe is the main area where concerning the ADHD effects. The abilities to concentrate as well as making decisions which are affected (</a:t>
            </a:r>
            <a:r>
              <a:rPr lang="en-US" dirty="0" err="1" smtClean="0">
                <a:latin typeface="Times New Roman" pitchFamily="18" charset="0"/>
                <a:cs typeface="Times New Roman" pitchFamily="18" charset="0"/>
              </a:rPr>
              <a:t>Genevsky</a:t>
            </a:r>
            <a:r>
              <a:rPr lang="en-US" dirty="0" smtClean="0">
                <a:latin typeface="Times New Roman" pitchFamily="18" charset="0"/>
                <a:cs typeface="Times New Roman" pitchFamily="18" charset="0"/>
              </a:rPr>
              <a:t> et. al. 2017).  </a:t>
            </a:r>
          </a:p>
          <a:p>
            <a:pPr algn="just"/>
            <a:r>
              <a:rPr lang="en-US" dirty="0" smtClean="0">
                <a:latin typeface="Times New Roman" pitchFamily="18" charset="0"/>
                <a:cs typeface="Times New Roman" pitchFamily="18" charset="0"/>
              </a:rPr>
              <a:t>It is noted that the damage of dementia begins at the frontal lobe which causes concentration, memory and self awareness. </a:t>
            </a:r>
          </a:p>
        </p:txBody>
      </p:sp>
    </p:spTree>
    <p:extLst>
      <p:ext uri="{BB962C8B-B14F-4D97-AF65-F5344CB8AC3E}">
        <p14:creationId xmlns:p14="http://schemas.microsoft.com/office/powerpoint/2010/main" val="6802779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52400"/>
            <a:ext cx="8763000" cy="6553200"/>
          </a:xfrm>
        </p:spPr>
        <p:txBody>
          <a:bodyPr>
            <a:normAutofit/>
          </a:bodyPr>
          <a:lstStyle/>
          <a:p>
            <a:pPr algn="just"/>
            <a:r>
              <a:rPr lang="en-US" dirty="0" smtClean="0">
                <a:latin typeface="Times New Roman" pitchFamily="18" charset="0"/>
                <a:cs typeface="Times New Roman" pitchFamily="18" charset="0"/>
              </a:rPr>
              <a:t>Temporal lobe regulates emotions, memory, hearing, learning abilities and language. </a:t>
            </a:r>
          </a:p>
          <a:p>
            <a:pPr algn="just"/>
            <a:r>
              <a:rPr lang="en-US" dirty="0" smtClean="0">
                <a:latin typeface="Times New Roman" pitchFamily="18" charset="0"/>
                <a:cs typeface="Times New Roman" pitchFamily="18" charset="0"/>
              </a:rPr>
              <a:t>Sensory receptors do work together to regulate the overstimulation from various criterions. </a:t>
            </a:r>
          </a:p>
          <a:p>
            <a:pPr algn="just"/>
            <a:r>
              <a:rPr lang="en-US" dirty="0" smtClean="0">
                <a:latin typeface="Times New Roman" pitchFamily="18" charset="0"/>
                <a:cs typeface="Times New Roman" pitchFamily="18" charset="0"/>
              </a:rPr>
              <a:t>Temporal lobe is also used for transmission of short term memory to long term memory.  </a:t>
            </a:r>
          </a:p>
          <a:p>
            <a:pPr algn="just"/>
            <a:r>
              <a:rPr lang="en-US" dirty="0" smtClean="0">
                <a:latin typeface="Times New Roman" pitchFamily="18" charset="0"/>
                <a:cs typeface="Times New Roman" pitchFamily="18" charset="0"/>
              </a:rPr>
              <a:t>Aphasia is expected to occur incase temporal lobe is affected. </a:t>
            </a:r>
            <a:endParaRPr lang="en-US" dirty="0">
              <a:latin typeface="Times New Roman" pitchFamily="18" charset="0"/>
              <a:cs typeface="Times New Roman" pitchFamily="18" charset="0"/>
            </a:endParaRPr>
          </a:p>
          <a:p>
            <a:pPr algn="just"/>
            <a:r>
              <a:rPr lang="en-US" dirty="0" smtClean="0">
                <a:latin typeface="Times New Roman" pitchFamily="18" charset="0"/>
                <a:cs typeface="Times New Roman" pitchFamily="18" charset="0"/>
              </a:rPr>
              <a:t>Individuals are able to hear speech but they will have a difficulty in getting the meaning of the words. </a:t>
            </a:r>
          </a:p>
          <a:p>
            <a:pPr algn="just"/>
            <a:r>
              <a:rPr lang="en-US" dirty="0" smtClean="0">
                <a:latin typeface="Times New Roman" pitchFamily="18" charset="0"/>
                <a:cs typeface="Times New Roman" pitchFamily="18" charset="0"/>
              </a:rPr>
              <a:t>The frontal lobe regulates decision making, voluntary muscle movement, movement, planning and problem solving.  </a:t>
            </a:r>
          </a:p>
          <a:p>
            <a:pPr algn="just"/>
            <a:r>
              <a:rPr lang="en-US" dirty="0" smtClean="0">
                <a:latin typeface="Times New Roman" pitchFamily="18" charset="0"/>
                <a:cs typeface="Times New Roman" pitchFamily="18" charset="0"/>
              </a:rPr>
              <a:t>If the frontal lobe gets affected, it in turn affects the individual’s emotional and personality stability as it will change the course of individuals' life.  Sexual behaviors are also expected to change drastically.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676810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Theories of Brain and Behavior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dirty="0" smtClean="0">
                <a:latin typeface="Times New Roman" pitchFamily="18" charset="0"/>
                <a:cs typeface="Times New Roman" pitchFamily="18" charset="0"/>
              </a:rPr>
              <a:t>Psychiatric theorists, this theory believes that behavior is simply deterministic. It is mainly governed by unconscious, irrational forces as well as the biological and instinctual drives. </a:t>
            </a:r>
          </a:p>
          <a:p>
            <a:pPr algn="just"/>
            <a:r>
              <a:rPr lang="en-US" dirty="0" smtClean="0">
                <a:latin typeface="Times New Roman" pitchFamily="18" charset="0"/>
                <a:cs typeface="Times New Roman" pitchFamily="18" charset="0"/>
              </a:rPr>
              <a:t>According to this theory and its deterministic nature its theorists don’t believe in free will (</a:t>
            </a:r>
            <a:r>
              <a:rPr lang="en-US" dirty="0" err="1" smtClean="0">
                <a:latin typeface="Times New Roman" pitchFamily="18" charset="0"/>
                <a:cs typeface="Times New Roman" pitchFamily="18" charset="0"/>
              </a:rPr>
              <a:t>Papini</a:t>
            </a:r>
            <a:r>
              <a:rPr lang="en-US" dirty="0" smtClean="0">
                <a:latin typeface="Times New Roman" pitchFamily="18" charset="0"/>
                <a:cs typeface="Times New Roman" pitchFamily="18" charset="0"/>
              </a:rPr>
              <a:t> 2020).</a:t>
            </a:r>
          </a:p>
          <a:p>
            <a:pPr algn="just"/>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social learning theory, according to this theory it proposes that new behaviors are able to be acquired through imitating and observing others.  It also argues that learning only occurs through rewards and punishment through a process regarded as vicarious reinforcement. </a:t>
            </a:r>
          </a:p>
          <a:p>
            <a:pPr algn="just"/>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cognitive theory,  this is psychological behavior theory which tries to explain human behaviors by understanding the thought process.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9985663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Strategies to Deal with Brain and Behavior in Classroom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pPr algn="just"/>
            <a:r>
              <a:rPr lang="en-US" dirty="0" smtClean="0">
                <a:latin typeface="Times New Roman" pitchFamily="18" charset="0"/>
                <a:cs typeface="Times New Roman" pitchFamily="18" charset="0"/>
              </a:rPr>
              <a:t>Maintaining a routine, this suggest that when a routine is set it establishes behavior and guideline expectations. Therefore students will know what is coming next thus making it easy to control them</a:t>
            </a:r>
          </a:p>
          <a:p>
            <a:pPr algn="just"/>
            <a:r>
              <a:rPr lang="en-US" dirty="0" smtClean="0">
                <a:latin typeface="Times New Roman" pitchFamily="18" charset="0"/>
                <a:cs typeface="Times New Roman" pitchFamily="18" charset="0"/>
              </a:rPr>
              <a:t>Setting rules together with students, rules are set to improve the behaviors of children. If a teacher will set rules alone the students will reject them. When learners take the ownership of the rules peer pressure will work on your favor for enforcing them as well  as improving behavior management.  </a:t>
            </a:r>
          </a:p>
          <a:p>
            <a:pPr algn="just"/>
            <a:r>
              <a:rPr lang="en-US" dirty="0" smtClean="0">
                <a:latin typeface="Times New Roman" pitchFamily="18" charset="0"/>
                <a:cs typeface="Times New Roman" pitchFamily="18" charset="0"/>
              </a:rPr>
              <a:t>Develop relationship with your students, for example if your lessons will be centered on what students like it will be easy for them to be engaged (House et. al. 2020). </a:t>
            </a:r>
          </a:p>
          <a:p>
            <a:pPr algn="just"/>
            <a:r>
              <a:rPr lang="en-US" dirty="0" smtClean="0">
                <a:latin typeface="Times New Roman" pitchFamily="18" charset="0"/>
                <a:cs typeface="Times New Roman" pitchFamily="18" charset="0"/>
              </a:rPr>
              <a:t>Usage of positive language,  this suggests if a teacher uses a negative language it automatically reinforces the wrong behavior. </a:t>
            </a:r>
          </a:p>
          <a:p>
            <a:pPr algn="just"/>
            <a:r>
              <a:rPr lang="en-US" dirty="0" smtClean="0">
                <a:latin typeface="Times New Roman" pitchFamily="18" charset="0"/>
                <a:cs typeface="Times New Roman" pitchFamily="18" charset="0"/>
              </a:rPr>
              <a:t>Creating lessons that are stimulating to make learners active in the classroom. </a:t>
            </a:r>
          </a:p>
        </p:txBody>
      </p:sp>
    </p:spTree>
    <p:extLst>
      <p:ext uri="{BB962C8B-B14F-4D97-AF65-F5344CB8AC3E}">
        <p14:creationId xmlns:p14="http://schemas.microsoft.com/office/powerpoint/2010/main" val="943851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Group Behavior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dirty="0" smtClean="0">
                <a:latin typeface="Times New Roman" pitchFamily="18" charset="0"/>
                <a:cs typeface="Times New Roman" pitchFamily="18" charset="0"/>
              </a:rPr>
              <a:t>Group is two or more individuals who interact and influence one another. </a:t>
            </a:r>
          </a:p>
          <a:p>
            <a:pPr algn="just"/>
            <a:r>
              <a:rPr lang="en-US" dirty="0" smtClean="0">
                <a:latin typeface="Times New Roman" pitchFamily="18" charset="0"/>
                <a:cs typeface="Times New Roman" pitchFamily="18" charset="0"/>
              </a:rPr>
              <a:t>For example passengers in a train or viewers in theatre can not be considered as a group unless they interact for a long period to an extent of influencing others.</a:t>
            </a:r>
          </a:p>
          <a:p>
            <a:pPr algn="just"/>
            <a:r>
              <a:rPr lang="en-US" dirty="0" smtClean="0">
                <a:latin typeface="Times New Roman" pitchFamily="18" charset="0"/>
                <a:cs typeface="Times New Roman" pitchFamily="18" charset="0"/>
              </a:rPr>
              <a:t>People form groups which they live in, move in, work in thus being important to hem.  It is through this groups that they influence behavior and work.  They cannot be ignored, they influence organization and are inseparable from the organization as they form the foundation of the organization.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805377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Reasons For A Group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dirty="0" smtClean="0">
                <a:latin typeface="Times New Roman" pitchFamily="18" charset="0"/>
                <a:cs typeface="Times New Roman" pitchFamily="18" charset="0"/>
              </a:rPr>
              <a:t>They often participate in decision making </a:t>
            </a:r>
          </a:p>
          <a:p>
            <a:pPr algn="just"/>
            <a:r>
              <a:rPr lang="en-US" dirty="0" smtClean="0">
                <a:latin typeface="Times New Roman" pitchFamily="18" charset="0"/>
                <a:cs typeface="Times New Roman" pitchFamily="18" charset="0"/>
              </a:rPr>
              <a:t>Since modern industries are more complex nowadays for us to change the condition groups needs to be formed to monitor work and change.  </a:t>
            </a:r>
          </a:p>
          <a:p>
            <a:pPr algn="just"/>
            <a:r>
              <a:rPr lang="en-US" dirty="0" smtClean="0">
                <a:latin typeface="Times New Roman" pitchFamily="18" charset="0"/>
                <a:cs typeface="Times New Roman" pitchFamily="18" charset="0"/>
              </a:rPr>
              <a:t>To make management that is participative to be more effective as well as relieving executives. </a:t>
            </a:r>
          </a:p>
          <a:p>
            <a:pPr algn="just"/>
            <a:r>
              <a:rPr lang="en-US" dirty="0" smtClean="0">
                <a:latin typeface="Times New Roman" pitchFamily="18" charset="0"/>
                <a:cs typeface="Times New Roman" pitchFamily="18" charset="0"/>
              </a:rPr>
              <a:t>Groups tend to make better judgment compared to individuals.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2050498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Strategies for Group Behavior in </a:t>
            </a:r>
            <a:r>
              <a:rPr lang="en-US" b="1" dirty="0"/>
              <a:t>a</a:t>
            </a:r>
            <a:r>
              <a:rPr lang="en-US" b="1" dirty="0" smtClean="0"/>
              <a:t>n Organization</a:t>
            </a:r>
            <a:endParaRPr lang="en-US" b="1" dirty="0"/>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Job satisfaction, this motivates the group to be more hardworking and more effective. Therefore in the classroom set up teachers should take steps to ensure that there is job satisfaction.  </a:t>
            </a:r>
          </a:p>
          <a:p>
            <a:r>
              <a:rPr lang="en-US" dirty="0" smtClean="0">
                <a:latin typeface="Times New Roman" pitchFamily="18" charset="0"/>
                <a:cs typeface="Times New Roman" pitchFamily="18" charset="0"/>
              </a:rPr>
              <a:t>Attitude, it is not that the attitude of the group members towards work must be taken seriously to ensure group effectiveness.  Thus in a classroom set up teachers must make an effort to nurture a positive attitude for students in a group (</a:t>
            </a:r>
            <a:r>
              <a:rPr lang="en-US" dirty="0" err="1" smtClean="0">
                <a:latin typeface="Times New Roman" pitchFamily="18" charset="0"/>
                <a:cs typeface="Times New Roman" pitchFamily="18" charset="0"/>
              </a:rPr>
              <a:t>Ricciardi</a:t>
            </a:r>
            <a:r>
              <a:rPr lang="en-US" dirty="0" smtClean="0">
                <a:latin typeface="Times New Roman" pitchFamily="18" charset="0"/>
                <a:cs typeface="Times New Roman" pitchFamily="18" charset="0"/>
              </a:rPr>
              <a:t> 2017</a:t>
            </a:r>
            <a:r>
              <a:rPr lang="en-US" dirty="0">
                <a:latin typeface="Times New Roman" pitchFamily="18" charset="0"/>
                <a:cs typeface="Times New Roman" pitchFamily="18" charset="0"/>
              </a:rPr>
              <a:t>)</a:t>
            </a:r>
            <a:r>
              <a:rPr lang="en-US" dirty="0" smtClean="0">
                <a:latin typeface="Times New Roman" pitchFamily="18" charset="0"/>
                <a:cs typeface="Times New Roman" pitchFamily="18" charset="0"/>
              </a:rPr>
              <a:t>.  </a:t>
            </a:r>
          </a:p>
          <a:p>
            <a:r>
              <a:rPr lang="en-US" dirty="0" smtClean="0">
                <a:latin typeface="Times New Roman" pitchFamily="18" charset="0"/>
                <a:cs typeface="Times New Roman" pitchFamily="18" charset="0"/>
              </a:rPr>
              <a:t>Learning, every knowledge is considered to come from learning for example in education knowing things from your fellow students it makes one skilled and knowledgeable in academics. </a:t>
            </a: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2412740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Types of Groups </a:t>
            </a:r>
            <a:endParaRPr lang="en-US" b="1" dirty="0"/>
          </a:p>
        </p:txBody>
      </p:sp>
      <p:sp>
        <p:nvSpPr>
          <p:cNvPr id="3" name="Content Placeholder 2"/>
          <p:cNvSpPr>
            <a:spLocks noGrp="1"/>
          </p:cNvSpPr>
          <p:nvPr>
            <p:ph idx="1"/>
          </p:nvPr>
        </p:nvSpPr>
        <p:spPr/>
        <p:txBody>
          <a:bodyPr/>
          <a:lstStyle/>
          <a:p>
            <a:pPr algn="just"/>
            <a:r>
              <a:rPr lang="en-US" dirty="0" smtClean="0">
                <a:latin typeface="Times New Roman" pitchFamily="18" charset="0"/>
                <a:cs typeface="Times New Roman" pitchFamily="18" charset="0"/>
              </a:rPr>
              <a:t>Formal groups, this are groups which are created in an organization to accomplish organizational tasks. </a:t>
            </a:r>
          </a:p>
          <a:p>
            <a:pPr algn="just"/>
            <a:r>
              <a:rPr lang="en-US" dirty="0" smtClean="0">
                <a:latin typeface="Times New Roman" pitchFamily="18" charset="0"/>
                <a:cs typeface="Times New Roman" pitchFamily="18" charset="0"/>
              </a:rPr>
              <a:t>Informal groups, these are groups which exists in a formal organization and they come to existence due to individual social needs and desires to maintain and develop relations with people.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4982576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Theories to Explain Group Behavior </a:t>
            </a:r>
            <a:endParaRPr lang="en-US" b="1" dirty="0"/>
          </a:p>
        </p:txBody>
      </p:sp>
      <p:sp>
        <p:nvSpPr>
          <p:cNvPr id="3" name="Content Placeholder 2"/>
          <p:cNvSpPr>
            <a:spLocks noGrp="1"/>
          </p:cNvSpPr>
          <p:nvPr>
            <p:ph idx="1"/>
          </p:nvPr>
        </p:nvSpPr>
        <p:spPr/>
        <p:txBody>
          <a:bodyPr>
            <a:normAutofit fontScale="85000" lnSpcReduction="20000"/>
          </a:bodyPr>
          <a:lstStyle/>
          <a:p>
            <a:pPr algn="just"/>
            <a:r>
              <a:rPr lang="en-US" dirty="0" smtClean="0">
                <a:latin typeface="Times New Roman" pitchFamily="18" charset="0"/>
                <a:cs typeface="Times New Roman" pitchFamily="18" charset="0"/>
              </a:rPr>
              <a:t>Social comparison theory, this theory centers  on the idea that persons determine their own personal an social worth by how they stack against their partners. </a:t>
            </a:r>
          </a:p>
          <a:p>
            <a:pPr algn="just"/>
            <a:r>
              <a:rPr lang="en-US" dirty="0" smtClean="0">
                <a:latin typeface="Times New Roman" pitchFamily="18" charset="0"/>
                <a:cs typeface="Times New Roman" pitchFamily="18" charset="0"/>
              </a:rPr>
              <a:t>Cognitive dissonance theory, this is a psychological theory that is used to refer to mental conflict which is experienced when someone’s beliefs and behaviors does not align. This causes feelings of tension and unease as individuals attempt relieving this comfort. </a:t>
            </a:r>
          </a:p>
          <a:p>
            <a:pPr algn="just"/>
            <a:r>
              <a:rPr lang="en-US" dirty="0" smtClean="0">
                <a:latin typeface="Times New Roman" pitchFamily="18" charset="0"/>
                <a:cs typeface="Times New Roman" pitchFamily="18" charset="0"/>
              </a:rPr>
              <a:t>Self presentation theory, this is a theory which attempts to convey a certain information about somebody. </a:t>
            </a:r>
          </a:p>
          <a:p>
            <a:pPr algn="just"/>
            <a:r>
              <a:rPr lang="en-US" dirty="0" smtClean="0">
                <a:latin typeface="Times New Roman" pitchFamily="18" charset="0"/>
                <a:cs typeface="Times New Roman" pitchFamily="18" charset="0"/>
              </a:rPr>
              <a:t> social impact theory, these theory process that an amount of influence experienced by an individual id a group environment depends on immediacy, strength and the number of people.</a:t>
            </a:r>
          </a:p>
          <a:p>
            <a:pPr algn="just"/>
            <a:r>
              <a:rPr lang="en-US" dirty="0" smtClean="0">
                <a:latin typeface="Times New Roman" pitchFamily="18" charset="0"/>
                <a:cs typeface="Times New Roman" pitchFamily="18" charset="0"/>
              </a:rPr>
              <a:t>Self attention theory,  the main concern of this theory is self regulation process which occurs as a result of one becoming a figure in someone’s attention focus.  </a:t>
            </a:r>
          </a:p>
          <a:p>
            <a:pPr algn="just"/>
            <a:r>
              <a:rPr lang="en-US" dirty="0" smtClean="0">
                <a:latin typeface="Times New Roman" pitchFamily="18" charset="0"/>
                <a:cs typeface="Times New Roman" pitchFamily="18" charset="0"/>
              </a:rPr>
              <a:t>Trans active memory theory, it basically refers to the idea that individuals who are in a continuous  relationship  always develop a specialized labor division (</a:t>
            </a:r>
            <a:r>
              <a:rPr lang="en-US" dirty="0" err="1" smtClean="0">
                <a:latin typeface="Times New Roman" pitchFamily="18" charset="0"/>
                <a:cs typeface="Times New Roman" pitchFamily="18" charset="0"/>
              </a:rPr>
              <a:t>Vitevitch</a:t>
            </a:r>
            <a:r>
              <a:rPr lang="en-US" dirty="0" smtClean="0">
                <a:latin typeface="Times New Roman" pitchFamily="18" charset="0"/>
                <a:cs typeface="Times New Roman" pitchFamily="18" charset="0"/>
              </a:rPr>
              <a:t> 2019</a:t>
            </a:r>
            <a:r>
              <a:rPr lang="en-US" dirty="0">
                <a:latin typeface="Times New Roman" pitchFamily="18" charset="0"/>
                <a:cs typeface="Times New Roman" pitchFamily="18" charset="0"/>
              </a:rPr>
              <a:t>).</a:t>
            </a:r>
            <a:r>
              <a:rPr lang="en-US" dirty="0" smtClean="0">
                <a:latin typeface="Times New Roman" pitchFamily="18" charset="0"/>
                <a:cs typeface="Times New Roman" pitchFamily="18" charset="0"/>
              </a:rPr>
              <a:t>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9179744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References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0"/>
            <a:ext cx="7772400" cy="5029200"/>
          </a:xfrm>
        </p:spPr>
        <p:txBody>
          <a:bodyPr>
            <a:normAutofit fontScale="77500" lnSpcReduction="20000"/>
          </a:bodyPr>
          <a:lstStyle/>
          <a:p>
            <a:r>
              <a:rPr lang="en-US" dirty="0">
                <a:latin typeface="Times New Roman" pitchFamily="18" charset="0"/>
                <a:cs typeface="Times New Roman" pitchFamily="18" charset="0"/>
              </a:rPr>
              <a:t>Papini</a:t>
            </a:r>
            <a:r>
              <a:rPr lang="en-US" dirty="0">
                <a:latin typeface="Times New Roman" pitchFamily="18" charset="0"/>
                <a:cs typeface="Times New Roman" pitchFamily="18" charset="0"/>
              </a:rPr>
              <a:t>, M. R. (2020). </a:t>
            </a:r>
            <a:r>
              <a:rPr lang="en-US" i="1" dirty="0">
                <a:latin typeface="Times New Roman" pitchFamily="18" charset="0"/>
                <a:cs typeface="Times New Roman" pitchFamily="18" charset="0"/>
              </a:rPr>
              <a:t>Comparative Psychology: Evolution and Development of Brain and </a:t>
            </a:r>
            <a:r>
              <a:rPr lang="en-US" i="1" dirty="0" smtClean="0">
                <a:latin typeface="Times New Roman" pitchFamily="18" charset="0"/>
                <a:cs typeface="Times New Roman" pitchFamily="18" charset="0"/>
              </a:rPr>
              <a:t>	Behavior</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Routledge</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Vitevitch</a:t>
            </a:r>
            <a:r>
              <a:rPr lang="en-US" dirty="0">
                <a:latin typeface="Times New Roman" pitchFamily="18" charset="0"/>
                <a:cs typeface="Times New Roman" pitchFamily="18" charset="0"/>
              </a:rPr>
              <a:t>, M. S. (2019). Can network science connect mind, brain, and behavior?. In </a:t>
            </a:r>
            <a:r>
              <a:rPr lang="en-US" i="1" dirty="0">
                <a:latin typeface="Times New Roman" pitchFamily="18" charset="0"/>
                <a:cs typeface="Times New Roman" pitchFamily="18" charset="0"/>
              </a:rPr>
              <a:t>Network </a:t>
            </a:r>
            <a:r>
              <a:rPr lang="en-US" i="1" dirty="0" smtClean="0">
                <a:latin typeface="Times New Roman" pitchFamily="18" charset="0"/>
                <a:cs typeface="Times New Roman" pitchFamily="18" charset="0"/>
              </a:rPr>
              <a:t>	science </a:t>
            </a:r>
            <a:r>
              <a:rPr lang="en-US" i="1" dirty="0">
                <a:latin typeface="Times New Roman" pitchFamily="18" charset="0"/>
                <a:cs typeface="Times New Roman" pitchFamily="18" charset="0"/>
              </a:rPr>
              <a:t>in cognitive psychology</a:t>
            </a:r>
            <a:r>
              <a:rPr lang="en-US" dirty="0">
                <a:latin typeface="Times New Roman" pitchFamily="18" charset="0"/>
                <a:cs typeface="Times New Roman" pitchFamily="18" charset="0"/>
              </a:rPr>
              <a:t> (pp. 184-197). </a:t>
            </a:r>
            <a:r>
              <a:rPr lang="en-US" dirty="0">
                <a:latin typeface="Times New Roman" pitchFamily="18" charset="0"/>
                <a:cs typeface="Times New Roman" pitchFamily="18" charset="0"/>
              </a:rPr>
              <a:t>Routledge</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Genevsky</a:t>
            </a:r>
            <a:r>
              <a:rPr lang="en-US" dirty="0">
                <a:latin typeface="Times New Roman" pitchFamily="18" charset="0"/>
                <a:cs typeface="Times New Roman" pitchFamily="18" charset="0"/>
              </a:rPr>
              <a:t>, A., Yoon, C., &amp; Knutson, B. (2017). When brain beats behavior: </a:t>
            </a:r>
            <a:r>
              <a:rPr lang="en-US" dirty="0">
                <a:latin typeface="Times New Roman" pitchFamily="18" charset="0"/>
                <a:cs typeface="Times New Roman" pitchFamily="18" charset="0"/>
              </a:rPr>
              <a:t>Neuroforecasting</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crowdfunding</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outcomes. </a:t>
            </a:r>
            <a:r>
              <a:rPr lang="en-US" i="1" dirty="0">
                <a:latin typeface="Times New Roman" pitchFamily="18" charset="0"/>
                <a:cs typeface="Times New Roman" pitchFamily="18" charset="0"/>
              </a:rPr>
              <a:t>Journal of Neuroscience</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37</a:t>
            </a:r>
            <a:r>
              <a:rPr lang="en-US" dirty="0">
                <a:latin typeface="Times New Roman" pitchFamily="18" charset="0"/>
                <a:cs typeface="Times New Roman" pitchFamily="18" charset="0"/>
              </a:rPr>
              <a:t>(36), 8625-8634</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Zacher</a:t>
            </a:r>
            <a:r>
              <a:rPr lang="en-US" dirty="0">
                <a:latin typeface="Times New Roman" pitchFamily="18" charset="0"/>
                <a:cs typeface="Times New Roman" pitchFamily="18" charset="0"/>
              </a:rPr>
              <a:t>, H., &amp; Rudolph, C. W. (2021). Individual differences and changes in subjective </a:t>
            </a:r>
            <a:r>
              <a:rPr lang="en-US" dirty="0" smtClean="0">
                <a:latin typeface="Times New Roman" pitchFamily="18" charset="0"/>
                <a:cs typeface="Times New Roman" pitchFamily="18" charset="0"/>
              </a:rPr>
              <a:t>	wellbeing </a:t>
            </a:r>
            <a:r>
              <a:rPr lang="en-US" dirty="0">
                <a:latin typeface="Times New Roman" pitchFamily="18" charset="0"/>
                <a:cs typeface="Times New Roman" pitchFamily="18" charset="0"/>
              </a:rPr>
              <a:t>during the early stages of the COVID-19 pandemic. </a:t>
            </a:r>
            <a:r>
              <a:rPr lang="en-US" i="1" dirty="0">
                <a:latin typeface="Times New Roman" pitchFamily="18" charset="0"/>
                <a:cs typeface="Times New Roman" pitchFamily="18" charset="0"/>
              </a:rPr>
              <a:t>American </a:t>
            </a:r>
            <a:r>
              <a:rPr lang="en-US" i="1" dirty="0" smtClean="0">
                <a:latin typeface="Times New Roman" pitchFamily="18" charset="0"/>
                <a:cs typeface="Times New Roman" pitchFamily="18" charset="0"/>
              </a:rPr>
              <a:t>	Psychologist</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76</a:t>
            </a:r>
            <a:r>
              <a:rPr lang="en-US" dirty="0">
                <a:latin typeface="Times New Roman" pitchFamily="18" charset="0"/>
                <a:cs typeface="Times New Roman" pitchFamily="18" charset="0"/>
              </a:rPr>
              <a:t>(1), 50</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Lowie, W. M., &amp; </a:t>
            </a:r>
            <a:r>
              <a:rPr lang="en-US" dirty="0">
                <a:latin typeface="Times New Roman" pitchFamily="18" charset="0"/>
                <a:cs typeface="Times New Roman" pitchFamily="18" charset="0"/>
              </a:rPr>
              <a:t>Verspoor</a:t>
            </a:r>
            <a:r>
              <a:rPr lang="en-US" dirty="0">
                <a:latin typeface="Times New Roman" pitchFamily="18" charset="0"/>
                <a:cs typeface="Times New Roman" pitchFamily="18" charset="0"/>
              </a:rPr>
              <a:t>, M. H. (2019). Individual differences and the </a:t>
            </a:r>
            <a:r>
              <a:rPr lang="en-US" dirty="0">
                <a:latin typeface="Times New Roman" pitchFamily="18" charset="0"/>
                <a:cs typeface="Times New Roman" pitchFamily="18" charset="0"/>
              </a:rPr>
              <a:t>ergodicity</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problem</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Language Learning</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69</a:t>
            </a:r>
            <a:r>
              <a:rPr lang="en-US" dirty="0">
                <a:latin typeface="Times New Roman" pitchFamily="18" charset="0"/>
                <a:cs typeface="Times New Roman" pitchFamily="18" charset="0"/>
              </a:rPr>
              <a:t>, 184-206</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Unsworth</a:t>
            </a:r>
            <a:r>
              <a:rPr lang="en-US" dirty="0">
                <a:latin typeface="Times New Roman" pitchFamily="18" charset="0"/>
                <a:cs typeface="Times New Roman" pitchFamily="18" charset="0"/>
              </a:rPr>
              <a:t>, N. (2019). Individual differences in long-term memory. </a:t>
            </a:r>
            <a:r>
              <a:rPr lang="en-US" i="1" dirty="0">
                <a:latin typeface="Times New Roman" pitchFamily="18" charset="0"/>
                <a:cs typeface="Times New Roman" pitchFamily="18" charset="0"/>
              </a:rPr>
              <a:t>Psychological </a:t>
            </a:r>
            <a:r>
              <a:rPr lang="en-US" i="1" dirty="0" smtClean="0">
                <a:latin typeface="Times New Roman" pitchFamily="18" charset="0"/>
                <a:cs typeface="Times New Roman" pitchFamily="18" charset="0"/>
              </a:rPr>
              <a:t>	Bulletin</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145</a:t>
            </a:r>
            <a:r>
              <a:rPr lang="en-US" dirty="0">
                <a:latin typeface="Times New Roman" pitchFamily="18" charset="0"/>
                <a:cs typeface="Times New Roman" pitchFamily="18" charset="0"/>
              </a:rPr>
              <a:t>(1), 79</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Ricciardi</a:t>
            </a:r>
            <a:r>
              <a:rPr lang="en-US" dirty="0">
                <a:latin typeface="Times New Roman" pitchFamily="18" charset="0"/>
                <a:cs typeface="Times New Roman" pitchFamily="18" charset="0"/>
              </a:rPr>
              <a:t>, V. (2017). The role of group psychology in </a:t>
            </a:r>
            <a:r>
              <a:rPr lang="en-US" dirty="0">
                <a:latin typeface="Times New Roman" pitchFamily="18" charset="0"/>
                <a:cs typeface="Times New Roman" pitchFamily="18" charset="0"/>
              </a:rPr>
              <a:t>behavioural</a:t>
            </a:r>
            <a:r>
              <a:rPr lang="en-US" dirty="0">
                <a:latin typeface="Times New Roman" pitchFamily="18" charset="0"/>
                <a:cs typeface="Times New Roman" pitchFamily="18" charset="0"/>
              </a:rPr>
              <a:t> finance: A research starting </a:t>
            </a:r>
            <a:r>
              <a:rPr lang="en-US" dirty="0" smtClean="0">
                <a:latin typeface="Times New Roman" pitchFamily="18" charset="0"/>
                <a:cs typeface="Times New Roman" pitchFamily="18" charset="0"/>
              </a:rPr>
              <a:t>	point </a:t>
            </a:r>
            <a:r>
              <a:rPr lang="en-US" dirty="0">
                <a:latin typeface="Times New Roman" pitchFamily="18" charset="0"/>
                <a:cs typeface="Times New Roman" pitchFamily="18" charset="0"/>
              </a:rPr>
              <a:t>for banking, economic, and financial historians. In </a:t>
            </a:r>
            <a:r>
              <a:rPr lang="en-US" i="1" dirty="0">
                <a:latin typeface="Times New Roman" pitchFamily="18" charset="0"/>
                <a:cs typeface="Times New Roman" pitchFamily="18" charset="0"/>
              </a:rPr>
              <a:t>Decision taking, confidence </a:t>
            </a:r>
            <a:r>
              <a:rPr lang="en-US" i="1" dirty="0" smtClean="0">
                <a:latin typeface="Times New Roman" pitchFamily="18" charset="0"/>
                <a:cs typeface="Times New Roman" pitchFamily="18" charset="0"/>
              </a:rPr>
              <a:t>	and </a:t>
            </a:r>
            <a:r>
              <a:rPr lang="en-US" i="1" dirty="0">
                <a:latin typeface="Times New Roman" pitchFamily="18" charset="0"/>
                <a:cs typeface="Times New Roman" pitchFamily="18" charset="0"/>
              </a:rPr>
              <a:t>risk management in banks from early modernity to the 20th century</a:t>
            </a:r>
            <a:r>
              <a:rPr lang="en-US" dirty="0">
                <a:latin typeface="Times New Roman" pitchFamily="18" charset="0"/>
                <a:cs typeface="Times New Roman" pitchFamily="18" charset="0"/>
              </a:rPr>
              <a:t> (pp. 269-292</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Palgrave Macmillan, Cham</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House, B. R., </a:t>
            </a:r>
            <a:r>
              <a:rPr lang="en-US" dirty="0">
                <a:latin typeface="Times New Roman" pitchFamily="18" charset="0"/>
                <a:cs typeface="Times New Roman" pitchFamily="18" charset="0"/>
              </a:rPr>
              <a:t>Kanngiesser</a:t>
            </a:r>
            <a:r>
              <a:rPr lang="en-US" dirty="0">
                <a:latin typeface="Times New Roman" pitchFamily="18" charset="0"/>
                <a:cs typeface="Times New Roman" pitchFamily="18" charset="0"/>
              </a:rPr>
              <a:t>, P., Barrett, H. C., </a:t>
            </a:r>
            <a:r>
              <a:rPr lang="en-US" dirty="0">
                <a:latin typeface="Times New Roman" pitchFamily="18" charset="0"/>
                <a:cs typeface="Times New Roman" pitchFamily="18" charset="0"/>
              </a:rPr>
              <a:t>Broesch</a:t>
            </a:r>
            <a:r>
              <a:rPr lang="en-US" dirty="0">
                <a:latin typeface="Times New Roman" pitchFamily="18" charset="0"/>
                <a:cs typeface="Times New Roman" pitchFamily="18" charset="0"/>
              </a:rPr>
              <a:t>, T., </a:t>
            </a:r>
            <a:r>
              <a:rPr lang="en-US" dirty="0">
                <a:latin typeface="Times New Roman" pitchFamily="18" charset="0"/>
                <a:cs typeface="Times New Roman" pitchFamily="18" charset="0"/>
              </a:rPr>
              <a:t>Cebioglu</a:t>
            </a:r>
            <a:r>
              <a:rPr lang="en-US" dirty="0">
                <a:latin typeface="Times New Roman" pitchFamily="18" charset="0"/>
                <a:cs typeface="Times New Roman" pitchFamily="18" charset="0"/>
              </a:rPr>
              <a:t>, S., Crittenden, A. N., ... &amp; </a:t>
            </a:r>
            <a:r>
              <a:rPr lang="en-US" dirty="0" smtClean="0">
                <a:latin typeface="Times New Roman" pitchFamily="18" charset="0"/>
                <a:cs typeface="Times New Roman" pitchFamily="18" charset="0"/>
              </a:rPr>
              <a:t>	Silk</a:t>
            </a:r>
            <a:r>
              <a:rPr lang="en-US" dirty="0">
                <a:latin typeface="Times New Roman" pitchFamily="18" charset="0"/>
                <a:cs typeface="Times New Roman" pitchFamily="18" charset="0"/>
              </a:rPr>
              <a:t>, J. B. (2020). Universal norm psychology leads to societal diversity in </a:t>
            </a:r>
            <a:r>
              <a:rPr lang="en-US" dirty="0">
                <a:latin typeface="Times New Roman" pitchFamily="18" charset="0"/>
                <a:cs typeface="Times New Roman" pitchFamily="18" charset="0"/>
              </a:rPr>
              <a:t>prosocial</a:t>
            </a:r>
            <a:r>
              <a:rPr lang="en-US" dirty="0">
                <a:latin typeface="Times New Roman" pitchFamily="18" charset="0"/>
                <a:cs typeface="Times New Roman" pitchFamily="18" charset="0"/>
              </a:rPr>
              <a:t> </a:t>
            </a:r>
            <a:r>
              <a:rPr lang="en-US"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behaviour</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and development. </a:t>
            </a:r>
            <a:r>
              <a:rPr lang="en-US" i="1" dirty="0">
                <a:latin typeface="Times New Roman" pitchFamily="18" charset="0"/>
                <a:cs typeface="Times New Roman" pitchFamily="18" charset="0"/>
              </a:rPr>
              <a:t>Nature Human </a:t>
            </a:r>
            <a:r>
              <a:rPr lang="en-US" i="1" dirty="0">
                <a:latin typeface="Times New Roman" pitchFamily="18" charset="0"/>
                <a:cs typeface="Times New Roman" pitchFamily="18" charset="0"/>
              </a:rPr>
              <a:t>Behaviour</a:t>
            </a:r>
            <a:r>
              <a:rPr lang="en-US" dirty="0">
                <a:latin typeface="Times New Roman" pitchFamily="18" charset="0"/>
                <a:cs typeface="Times New Roman" pitchFamily="18" charset="0"/>
              </a:rPr>
              <a:t>, </a:t>
            </a:r>
            <a:r>
              <a:rPr lang="en-US" i="1" dirty="0">
                <a:latin typeface="Times New Roman" pitchFamily="18" charset="0"/>
                <a:cs typeface="Times New Roman" pitchFamily="18" charset="0"/>
              </a:rPr>
              <a:t>4</a:t>
            </a:r>
            <a:r>
              <a:rPr lang="en-US" dirty="0">
                <a:latin typeface="Times New Roman" pitchFamily="18" charset="0"/>
                <a:cs typeface="Times New Roman" pitchFamily="18" charset="0"/>
              </a:rPr>
              <a:t>(1), 36-44.</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5378225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426</TotalTime>
  <Words>1986</Words>
  <Application>Microsoft Office PowerPoint</Application>
  <PresentationFormat>On-screen Show (4:3)</PresentationFormat>
  <Paragraphs>92</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Adjacency</vt:lpstr>
      <vt:lpstr>PowerPoint Presentation</vt:lpstr>
      <vt:lpstr>Individual Differences </vt:lpstr>
      <vt:lpstr>Types of Individual Differences </vt:lpstr>
      <vt:lpstr>PowerPoint Presentation</vt:lpstr>
      <vt:lpstr>Causes of Individual Differences</vt:lpstr>
      <vt:lpstr>Strategies to Apply Individual Difference in Schools </vt:lpstr>
      <vt:lpstr>Brain and Behavior </vt:lpstr>
      <vt:lpstr>PowerPoint Presentation</vt:lpstr>
      <vt:lpstr>PowerPoint Presentation</vt:lpstr>
      <vt:lpstr>Theories of Brain and Behavior </vt:lpstr>
      <vt:lpstr>Strategies to Deal with Brain and Behavior in Classroom </vt:lpstr>
      <vt:lpstr>Group Behavior </vt:lpstr>
      <vt:lpstr>Reasons For A Group </vt:lpstr>
      <vt:lpstr>Strategies for Group Behavior in an Organization</vt:lpstr>
      <vt:lpstr>Types of Groups </vt:lpstr>
      <vt:lpstr>Theories to Explain Group Behavior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Individual differences</dc:title>
  <dc:creator>VINNY</dc:creator>
  <cp:lastModifiedBy>VINNY</cp:lastModifiedBy>
  <cp:revision>128</cp:revision>
  <dcterms:created xsi:type="dcterms:W3CDTF">2021-10-18T11:11:09Z</dcterms:created>
  <dcterms:modified xsi:type="dcterms:W3CDTF">2021-10-18T22:34:25Z</dcterms:modified>
</cp:coreProperties>
</file>